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Libre Franklin"/>
      <p:regular r:id="rId39"/>
      <p:bold r:id="rId40"/>
      <p:italic r:id="rId41"/>
      <p:boldItalic r:id="rId42"/>
    </p:embeddedFont>
    <p:embeddedFont>
      <p:font typeface="Franklin Gothic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4d+DL3915tcPJTTlZN0gk9C1n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bold.fntdata"/><Relationship Id="rId20" Type="http://schemas.openxmlformats.org/officeDocument/2006/relationships/slide" Target="slides/slide16.xml"/><Relationship Id="rId42" Type="http://schemas.openxmlformats.org/officeDocument/2006/relationships/font" Target="fonts/LibreFranklin-boldItalic.fntdata"/><Relationship Id="rId41" Type="http://schemas.openxmlformats.org/officeDocument/2006/relationships/font" Target="fonts/LibreFranklin-italic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FranklinGothic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LibreFranklin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3192e056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e3192e056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3192e056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e3192e05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3192e056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e3192e05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3192e056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e3192e05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3192e056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e3192e05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3192e056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e3192e056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3192e056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e3192e056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3192e056c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3192e05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3192e056c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e3192e05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192e056c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e3192e056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3192e056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e3192e056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3192e056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e3192e056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e5322d23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4e5322d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fc39e81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e1fc39e8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e5322d23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4e5322d2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e5322d23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4e5322d2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e5322d23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4e5322d2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e5322d23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4e5322d2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e5322d23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4e5322d2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e5322d23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4e5322d2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e5322d230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4e5322d2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e5322d230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4e5322d2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5322d23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4e5322d2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c7871c44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4c7871c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e31bac16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de31bac1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892e6d55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2892e6d5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1fc39e81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e1fc39e8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1fc39e81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e1fc39e8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3192e05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e3192e0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3192e056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e3192e05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6"/>
          <p:cNvSpPr/>
          <p:nvPr>
            <p:ph idx="2" type="pic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6"/>
          <p:cNvSpPr/>
          <p:nvPr>
            <p:ph idx="3" type="pic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6"/>
          <p:cNvSpPr/>
          <p:nvPr>
            <p:ph idx="4" type="pic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6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5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6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7"/>
          <p:cNvSpPr/>
          <p:nvPr>
            <p:ph idx="2" type="pic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57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3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4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6" name="Google Shape;56;p57"/>
          <p:cNvSpPr/>
          <p:nvPr>
            <p:ph idx="5" type="pic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/>
          <p:nvPr>
            <p:ph idx="6" type="pic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6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8"/>
          <p:cNvSpPr/>
          <p:nvPr>
            <p:ph idx="2" type="pic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8"/>
          <p:cNvSpPr/>
          <p:nvPr>
            <p:ph idx="3" type="pic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58"/>
          <p:cNvSpPr txBox="1"/>
          <p:nvPr>
            <p:ph idx="1" type="body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58"/>
          <p:cNvSpPr txBox="1"/>
          <p:nvPr>
            <p:ph idx="4" type="body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7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9"/>
          <p:cNvSpPr/>
          <p:nvPr>
            <p:ph idx="2" type="pic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9"/>
          <p:cNvSpPr txBox="1"/>
          <p:nvPr>
            <p:ph idx="1" type="body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59"/>
          <p:cNvSpPr/>
          <p:nvPr>
            <p:ph idx="3" type="pic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0"/>
          <p:cNvSpPr txBox="1"/>
          <p:nvPr>
            <p:ph idx="1" type="body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60"/>
          <p:cNvSpPr txBox="1"/>
          <p:nvPr>
            <p:ph idx="2" type="body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60"/>
          <p:cNvSpPr/>
          <p:nvPr>
            <p:ph idx="3" type="pic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0"/>
          <p:cNvSpPr/>
          <p:nvPr>
            <p:ph idx="4" type="pic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9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1"/>
          <p:cNvSpPr txBox="1"/>
          <p:nvPr>
            <p:ph idx="1" type="body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8" name="Google Shape;78;p61"/>
          <p:cNvSpPr/>
          <p:nvPr>
            <p:ph idx="2" type="pic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9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9"/>
          <p:cNvSpPr/>
          <p:nvPr>
            <p:ph idx="3" type="pic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1_Duas Partes de Conteúd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2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3" name="Google Shape;23;p52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0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31" name="Google Shape;31;p50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0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4"/>
          <p:cNvSpPr txBox="1"/>
          <p:nvPr>
            <p:ph idx="1" type="body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5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5"/>
          <p:cNvSpPr txBox="1"/>
          <p:nvPr>
            <p:ph idx="1" type="body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3192e056c_0_9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Implicações: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É possível percorrer a lista nos dois sentidos.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pt-BR"/>
              <a:t>do início para o fim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pt-BR"/>
              <a:t>do fim para o início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Em cada operação realizada na lista é preciso atualizar os dois ponteiros.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3192e056c_0_13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Operações: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inserir no início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inserir no meio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inserir no fim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inserir ordenado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remover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buscar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imprimir do início ao fim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imprimir do fim ao início</a:t>
            </a:r>
            <a:endParaRPr/>
          </a:p>
        </p:txBody>
      </p:sp>
      <p:sp>
        <p:nvSpPr>
          <p:cNvPr id="143" name="Google Shape;143;g1e3192e056c_0_13"/>
          <p:cNvSpPr/>
          <p:nvPr/>
        </p:nvSpPr>
        <p:spPr>
          <a:xfrm>
            <a:off x="4836501" y="1648301"/>
            <a:ext cx="4156380" cy="13905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https://replit.com/@ERINALDOSANCHES/lista15#main.c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e3192e056c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538" y="107550"/>
            <a:ext cx="5470925" cy="42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e3192e056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950" y="0"/>
            <a:ext cx="6242100" cy="43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e3192e056c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964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e3192e056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573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e3192e056c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90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e3192e056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48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e3192e056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850" y="0"/>
            <a:ext cx="3659150" cy="236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e3192e056c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4850" y="3271378"/>
            <a:ext cx="3659150" cy="187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e3192e056c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30475" cy="26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3192e056c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475" y="1681737"/>
            <a:ext cx="4613525" cy="261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e3192e056c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75" y="0"/>
            <a:ext cx="8256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25" y="665950"/>
            <a:ext cx="523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25" y="2445925"/>
            <a:ext cx="4267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850" y="1757700"/>
            <a:ext cx="38957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1e3192e056c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400" y="0"/>
            <a:ext cx="7073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e3192e056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41" y="0"/>
            <a:ext cx="4921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e5322d230_0_0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202" name="Google Shape;202;g24e5322d230_0_0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Construir uma lista circular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1fc39e814_0_1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circular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Pode ser simplesmente ou duplamente encadeada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último Nó da lista aponta novamente para o início (o primeiro Nó da lista)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É preciso ter atenção ao percorrer a lista para não entrar em um loop infinito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4e5322d23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0358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4e5322d23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5877" y="0"/>
            <a:ext cx="5108125" cy="3174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4e5322d230_0_5"/>
          <p:cNvSpPr/>
          <p:nvPr/>
        </p:nvSpPr>
        <p:spPr>
          <a:xfrm>
            <a:off x="4322625" y="3400650"/>
            <a:ext cx="4111020" cy="11335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https://replit.com/@ERINALDOSANCHES/aula17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4e5322d23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458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4e5322d23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881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4e5322d23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4809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4e5322d230_0_21"/>
          <p:cNvSpPr/>
          <p:nvPr/>
        </p:nvSpPr>
        <p:spPr>
          <a:xfrm rot="-1616733">
            <a:off x="6799042" y="2698656"/>
            <a:ext cx="2240112" cy="1414807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https://dontpad.com/unicesumared1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4e5322d230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09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4e5322d230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08975" cy="29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4e5322d230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8975" y="1856860"/>
            <a:ext cx="4435025" cy="260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Estruturas do Tipo Lista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duplamente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circular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4e5322d230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0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4e5322d230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495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4e5322d230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23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c7871c447_0_6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62" name="Google Shape;262;g14c7871c447_0_6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3" name="Google Shape;263;g14c7871c44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e31bac164_0_14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104" name="Google Shape;104;g1de31bac164_0_14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É uma sequência de elementos encadeados um após o outro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892e6d55b_0_2"/>
          <p:cNvSpPr txBox="1"/>
          <p:nvPr>
            <p:ph idx="1" type="body"/>
          </p:nvPr>
        </p:nvSpPr>
        <p:spPr>
          <a:xfrm>
            <a:off x="1122350" y="1255975"/>
            <a:ext cx="68532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Definir uma estrutura Nó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possui ao menos um ponteiro para o próximo nó</a:t>
            </a:r>
            <a:endParaRPr/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É possível definir a estrutura Lista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possui um ponteiro para o primeiro Nó da lista.</a:t>
            </a:r>
            <a:endParaRPr/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Existe uma diversidade de listas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simplesmente encadeada (lista encadeada)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duplamente encadeada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circular</a:t>
            </a:r>
            <a:endParaRPr/>
          </a:p>
        </p:txBody>
      </p:sp>
      <p:pic>
        <p:nvPicPr>
          <p:cNvPr id="110" name="Google Shape;110;g22892e6d55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762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2892e6d55b_0_2"/>
          <p:cNvSpPr/>
          <p:nvPr/>
        </p:nvSpPr>
        <p:spPr>
          <a:xfrm>
            <a:off x="883125" y="466600"/>
            <a:ext cx="2613900" cy="744600"/>
          </a:xfrm>
          <a:prstGeom prst="wedgeEllipseCallout">
            <a:avLst>
              <a:gd fmla="val -55563" name="adj1"/>
              <a:gd fmla="val 402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construir uma lista encadeada?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1fc39e814_0_7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Possui um Nó inicial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partir dele é possível percorrer toda a lista até o final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Sempre em uma única direção, do início para o fim.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1fc39e814_0_1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duplamente encadeada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Cada Nó possui dois ponteiros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Um para o Nó seguinte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Um para o Nó anterior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É possível percorrer a lista nos dois sentidos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do início para o fim e vice-versa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3192e056c_0_0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127" name="Google Shape;127;g1e3192e056c_0_0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Construir uma lista duplamente encadeada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3192e056c_0_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Lista simplesmente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possui apenas um ponteiro conectando cada nó.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percorre a lista do início para o fim.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Lista duplamente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exige a criação de outros ponteiros.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cada nó possui dois ponteiros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um apontando para o próximo nó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outro apontando para o nó anterior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</cp:coreProperties>
</file>